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59" r:id="rId3"/>
    <p:sldId id="263" r:id="rId4"/>
    <p:sldId id="287" r:id="rId5"/>
    <p:sldId id="271" r:id="rId6"/>
    <p:sldId id="264" r:id="rId7"/>
    <p:sldId id="294" r:id="rId8"/>
    <p:sldId id="295" r:id="rId9"/>
    <p:sldId id="296" r:id="rId10"/>
    <p:sldId id="265" r:id="rId11"/>
    <p:sldId id="293" r:id="rId12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0AFFB"/>
    <a:srgbClr val="D2D0FF"/>
    <a:srgbClr val="C6ECD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12" autoAdjust="0"/>
    <p:restoredTop sz="96395" autoAdjust="0"/>
  </p:normalViewPr>
  <p:slideViewPr>
    <p:cSldViewPr snapToGrid="0" snapToObjects="1">
      <p:cViewPr varScale="1">
        <p:scale>
          <a:sx n="107" d="100"/>
          <a:sy n="107" d="100"/>
        </p:scale>
        <p:origin x="1050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F61EA3-CA85-4CF8-A0C9-FE14FA29FD8D}" type="datetimeFigureOut">
              <a:rPr lang="tr-TR" smtClean="0"/>
              <a:t>6.01.2023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7C1287-7124-4DF8-B613-0220DA33BF8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55800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1287-7124-4DF8-B613-0220DA33BF81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617094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7C1287-7124-4DF8-B613-0220DA33BF81}" type="slidenum">
              <a:rPr lang="tr-TR" smtClean="0"/>
              <a:t>11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53227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3BEB6C-1411-A149-A0EC-B14D929EA18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4592BC0-552E-8A4F-80CA-4C78F7580A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69AD3-2660-1648-A873-9FC78511F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6.01.2023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456ACE-CED1-2246-908D-ABE724B2D6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0F59D9-82B3-1B42-8CB3-30B4C3BF6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961516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B6761-7872-C44C-930B-C16FAAE0E3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D77692E-2DE0-9E46-B5C9-51683C0A42E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EAD8D3-87F7-0044-BC67-AC9C295FB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6.01.2023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255C22-D284-CB4C-BCB0-D046CD4A9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C24B2A-B490-6E44-8B1A-D561D6E7A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777346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651731E-EB23-7641-8DEC-665F9DADD8C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6576D1-4616-6B44-BC14-08DE0DE056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C1419D-9AF8-4143-B889-0F58DD9D1E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6.01.2023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F407DC-D41C-B442-BE9D-08E011A1A6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1EA4B2-C36D-854A-9811-44889687E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2398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108DB-30E7-6D40-9393-B0A4920F0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C090B-D058-9E46-A081-FA64784302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7EB3F2-410E-F24C-845F-D65BEB9716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6.01.2023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31D7EB-8F55-E545-9320-4A30C8D6D0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1A7D2-B472-E649-93B6-7395572AFD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798633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AF9F0-8A28-AB4C-8C4F-BC3FA4F6D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E10383-C8F1-9D44-9F7F-72FFAFAD73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664A2-CA03-4E4C-AD44-B593210EA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6.01.2023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5BBD0D-398A-4245-9890-4BF2292E6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00182-B7A0-5640-8F48-EA31AE1C0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79820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8B82F-89C1-B745-92BC-13B261C216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614845-1220-8249-81E3-C857DC54F1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D1C4B0-D7F3-2B45-AB8D-FB6583357F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257E44-1ED7-B746-B09A-4E8E2BD1D9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6.01.2023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1B49D1-A92D-2F42-8513-5317FF4B55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5390BAB-A733-5947-933F-748214A8A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097757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814FFC-8ADB-B548-A6AA-D786A3820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3B2B86-714E-9449-A21B-C1E7ADECA6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4A9F27-65D3-B44D-ADFC-9194EC7CE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E9A275-5820-7C4C-B9F5-A1B5F34392B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4B98B24-4375-0D4A-8CE5-04F577FBA5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B7B4FAD-E363-4046-A917-ACA654DFB3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6.01.2023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026ABA5-0ED8-AE44-A122-ED6C8AAF6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22A5CB-D5DB-9849-86E1-46FEC970F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428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606D3E-1CD4-DF4D-8333-317C491194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DF528E-2ECC-D742-8D57-824E7889BC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6.01.2023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BEE60F1-75F7-A845-BFDE-F3F908D23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368157-B90C-0043-9AA0-4ACCB9FA7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742143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33B0890-F76A-D144-8FA8-7DAEBF737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6.01.2023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F763531-4F69-0844-B63C-1B28BF8F0C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F02028-A0BF-B446-B736-2DBF95E06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17469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23B47-4085-9649-9B2C-7181847E3A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87035-BEC5-8144-A728-9DF2ACFF2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20F05F-A384-FF4C-BBFA-76B8D179332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078DB-5A01-7A4B-82A5-D2B9D56C9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6.01.2023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96D09C7-66C5-8441-B4C9-182C851DF9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4E78E5-586B-9D45-954B-19A6CC05C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36513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0AA8B-915C-774B-8CCF-BA56D3530C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F6C36D1-210A-BB4C-A58D-56939621D1D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A952FD-3EDE-E74B-A643-4191E6367B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1460DD4-617A-9340-AE1F-39420B68CE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t>6.01.2023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6F7537B-6C3E-C04D-948E-7CD037ACA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B12B16-9584-0841-AD28-D3AC0EC96B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48782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B5D727-9100-3F40-AABD-9EAB22C5E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5FD711-D792-784D-ABCB-D6B7A3A53E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E94D1-04D9-5E4C-939E-F6F2C3B6983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5285B2-4808-3A4D-BB68-A2E73C370163}" type="datetimeFigureOut">
              <a:rPr lang="x-none" smtClean="0"/>
              <a:t>6.01.2023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A2AEAC-5AAF-2647-83B8-CFA6462DCC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C33859-E1E1-1345-A40A-0D1D639C31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6B865E-7BE2-9F45-9E07-1E4ECF6D5776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52607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FDD24F1-2016-7845-B5E4-B7E3D1176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4">
            <a:extLst>
              <a:ext uri="{FF2B5EF4-FFF2-40B4-BE49-F238E27FC236}">
                <a16:creationId xmlns:a16="http://schemas.microsoft.com/office/drawing/2014/main" id="{4A9C1421-6E5D-4EC3-A37F-F2378BE687B6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559CF62E-39FA-4B4C-81F0-83DFC757C6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35084" y="5746180"/>
            <a:ext cx="1067586" cy="181393"/>
          </a:xfrm>
          <a:prstGeom prst="rect">
            <a:avLst/>
          </a:prstGeom>
        </p:spPr>
      </p:pic>
      <p:sp>
        <p:nvSpPr>
          <p:cNvPr id="7" name="Dikdörtgen: Köşeleri Yuvarlatılmış 6">
            <a:extLst>
              <a:ext uri="{FF2B5EF4-FFF2-40B4-BE49-F238E27FC236}">
                <a16:creationId xmlns:a16="http://schemas.microsoft.com/office/drawing/2014/main" id="{E69EDA28-2727-4C04-AFBC-B901C5B513ED}"/>
              </a:ext>
            </a:extLst>
          </p:cNvPr>
          <p:cNvSpPr/>
          <p:nvPr/>
        </p:nvSpPr>
        <p:spPr>
          <a:xfrm>
            <a:off x="1840590" y="5742386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0" name="Dikdörtgen 9">
            <a:extLst>
              <a:ext uri="{FF2B5EF4-FFF2-40B4-BE49-F238E27FC236}">
                <a16:creationId xmlns:a16="http://schemas.microsoft.com/office/drawing/2014/main" id="{36EBA158-9864-43BE-B7C7-DE2FFDDD222C}"/>
              </a:ext>
            </a:extLst>
          </p:cNvPr>
          <p:cNvSpPr/>
          <p:nvPr/>
        </p:nvSpPr>
        <p:spPr>
          <a:xfrm>
            <a:off x="1382948" y="2614951"/>
            <a:ext cx="4064541" cy="94360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t"/>
          <a:lstStyle/>
          <a:p>
            <a:pPr marL="0" marR="0" lvl="0" indent="0" algn="justLow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ar-SY" sz="4400" b="1" kern="0" noProof="0" dirty="0" smtClean="0">
                <a:solidFill>
                  <a:srgbClr val="4472C4"/>
                </a:solidFill>
                <a:latin typeface="Calibri"/>
                <a:ea typeface="Times New Roman" panose="02020603050405020304" pitchFamily="18" charset="0"/>
                <a:cs typeface="Calibri" panose="020F0502020204030204" pitchFamily="34" charset="0"/>
              </a:rPr>
              <a:t>الآثار النفسية لعمالة الأطفال</a:t>
            </a:r>
            <a:endParaRPr kumimoji="0" lang="ar-SY" sz="4400" b="1" i="0" u="none" strike="noStrike" kern="0" cap="none" spc="0" normalizeH="0" baseline="0" noProof="0" dirty="0">
              <a:ln>
                <a:noFill/>
              </a:ln>
              <a:solidFill>
                <a:srgbClr val="4472C4"/>
              </a:solidFill>
              <a:effectLst/>
              <a:uLnTx/>
              <a:uFillTx/>
              <a:latin typeface="Calibri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75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</a:t>
            </a:r>
            <a:r>
              <a:rPr kumimoji="0" lang="ar-SY" sz="1050" i="0" u="none" strike="noStrike" kern="0" cap="none" spc="0" normalizeH="0" baseline="0" noProof="0" dirty="0" smtClean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للمهاجرين </a:t>
            </a:r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1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2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noProof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أمثلة عن الحالات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3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9099176" y="2179490"/>
            <a:ext cx="2419524" cy="3247684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1600" dirty="0" smtClean="0">
                <a:solidFill>
                  <a:srgbClr val="203864"/>
                </a:solidFill>
                <a:cs typeface="Calibri"/>
              </a:rPr>
              <a:t>م.، ذكر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بدأ العمل 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في سن الثانية عشرة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.</a:t>
            </a:r>
          </a:p>
          <a:p>
            <a:pPr marR="5080" algn="just" rtl="1">
              <a:spcBef>
                <a:spcPts val="1200"/>
              </a:spcBef>
            </a:pPr>
            <a:r>
              <a:rPr lang="ar-SY" sz="1600" dirty="0" smtClean="0">
                <a:solidFill>
                  <a:srgbClr val="203864"/>
                </a:solidFill>
                <a:cs typeface="Calibri"/>
              </a:rPr>
              <a:t>"إن العمل 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في 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قطاع النسيج 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صعب 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جداً 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ومرهق. تعمل 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طوال 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اليوم. كل 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مكان 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ملوث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. 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الراتب الذي تحصل عليه منخفض 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للغاية، عدا عن ذلك، أجد 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صعوبة في الحصول على إجازة عندما يكون لدي 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عمل ما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. تجب عليّ إعالة أسرتي 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لأن والدي لم يعد يعمل. أود أن أذهب إلى المدرسة 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وأن أصبح كأقراني. 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مثل زملائي. يبدو أن العمل قد 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جعلني أتقدم في العمر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 كثيراً".</a:t>
            </a:r>
            <a:endParaRPr lang="ar-SA" sz="1600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14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1" y="2179490"/>
            <a:ext cx="2268070" cy="3247684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1600" dirty="0" smtClean="0">
                <a:solidFill>
                  <a:srgbClr val="203864"/>
                </a:solidFill>
                <a:cs typeface="Calibri"/>
              </a:rPr>
              <a:t>ج.، امرأة بدأت العمل في سن الثامنة.</a:t>
            </a:r>
          </a:p>
          <a:p>
            <a:pPr marR="5080" algn="just" rtl="1">
              <a:spcBef>
                <a:spcPts val="1200"/>
              </a:spcBef>
            </a:pPr>
            <a:r>
              <a:rPr lang="ar-SY" sz="1600" dirty="0" smtClean="0">
                <a:solidFill>
                  <a:srgbClr val="203864"/>
                </a:solidFill>
                <a:cs typeface="Calibri"/>
              </a:rPr>
              <a:t>مررنا 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بأوقات 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عصيبة 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عند قدومنا إلى 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اسطنبول 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للمرة الأولى. 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لم 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يكن والدي يستطيع أن يعمل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. كان يعاني من فتق في 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ظهره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. 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بدأت العمل في 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قطاع 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النسيج 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مع 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إخواني. أعمل 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منذ 6 سنوات. كانوا يغضبون 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علي كثيراً 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في 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مكان العمل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.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 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كنت 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أغضب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 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دائم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اً ولكنني مضطرة للصمت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.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 لم أعد أود القيام بأي 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شيء بعد الآن. 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لست سعيدةً أبداً."</a:t>
            </a:r>
            <a:endParaRPr lang="ar-SA" sz="1600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15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7017209" y="2179490"/>
            <a:ext cx="1813026" cy="3247684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1600" dirty="0" smtClean="0">
                <a:solidFill>
                  <a:srgbClr val="203864"/>
                </a:solidFill>
                <a:cs typeface="Calibri"/>
              </a:rPr>
              <a:t>د.، ذكر 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بدأ العمل في سن العاشرة.</a:t>
            </a:r>
          </a:p>
          <a:p>
            <a:pPr marR="5080" algn="just" rtl="1">
              <a:spcBef>
                <a:spcPts val="1200"/>
              </a:spcBef>
            </a:pPr>
            <a:r>
              <a:rPr lang="ar-SY" sz="1600" dirty="0">
                <a:solidFill>
                  <a:srgbClr val="203864"/>
                </a:solidFill>
                <a:cs typeface="Calibri"/>
              </a:rPr>
              <a:t>"أبلغ من العمر 45 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عاماً 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الآن ولا 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أرغب 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في العمل 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أبداً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. 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لأنني 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بدأت 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العمل في ورشة 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والدي للنجارة في العاشرة من 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عمري. كنت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 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أقول لوالدي أنني 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أود 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أن 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ألعب ولم يكن 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يقبل 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ذلك</a:t>
            </a:r>
            <a:r>
              <a:rPr lang="ar-SY" sz="1600" dirty="0">
                <a:solidFill>
                  <a:srgbClr val="203864"/>
                </a:solidFill>
                <a:cs typeface="Calibri"/>
              </a:rPr>
              <a:t>. 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ليت أنه الأمر حدث على النحو الذي كنت أوده حينها</a:t>
            </a:r>
            <a:r>
              <a:rPr lang="ar-SY" sz="1600" dirty="0" smtClean="0">
                <a:solidFill>
                  <a:srgbClr val="203864"/>
                </a:solidFill>
                <a:cs typeface="Calibri"/>
              </a:rPr>
              <a:t>".</a:t>
            </a:r>
            <a:endParaRPr lang="ar-SA" sz="16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49732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Google Shape;236;p17">
            <a:extLst>
              <a:ext uri="{FF2B5EF4-FFF2-40B4-BE49-F238E27FC236}">
                <a16:creationId xmlns:a16="http://schemas.microsoft.com/office/drawing/2014/main" id="{BDEC5EC5-26F6-4954-8B66-C9ACEC52CC7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99668" y="1665056"/>
            <a:ext cx="4792663" cy="373832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2" name="Resim 11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4440" y="5807874"/>
            <a:ext cx="1188230" cy="201892"/>
          </a:xfrm>
          <a:prstGeom prst="rect">
            <a:avLst/>
          </a:prstGeom>
        </p:spPr>
      </p:pic>
      <p:sp>
        <p:nvSpPr>
          <p:cNvPr id="13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9929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950E24A-3040-416B-A794-CE5CC9C330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32" y="1977993"/>
            <a:ext cx="3378467" cy="30367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490C069F-5ED1-4DD8-B877-666B20AB35CC}"/>
              </a:ext>
            </a:extLst>
          </p:cNvPr>
          <p:cNvSpPr txBox="1"/>
          <p:nvPr/>
        </p:nvSpPr>
        <p:spPr>
          <a:xfrm>
            <a:off x="113097" y="5018854"/>
            <a:ext cx="36162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Y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الصورة مأخوذه من صفحة </a:t>
            </a:r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https</a:t>
            </a:r>
            <a:r>
              <a:rPr lang="en-US" sz="1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://</a:t>
            </a:r>
            <a:r>
              <a:rPr lang="en-US" sz="12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www.google.com</a:t>
            </a:r>
            <a:endParaRPr lang="en-US" sz="12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</a:t>
            </a:r>
            <a:r>
              <a:rPr kumimoji="0" lang="ar-SY" sz="1050" i="0" u="none" strike="noStrike" kern="0" cap="none" spc="0" normalizeH="0" baseline="0" noProof="0" dirty="0" smtClean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للمهاجرين </a:t>
            </a:r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8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2108911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3200" dirty="0">
                <a:solidFill>
                  <a:srgbClr val="203864"/>
                </a:solidFill>
                <a:cs typeface="Calibri"/>
              </a:rPr>
              <a:t>يستخدم مفهوم "الطفل العامل" </a:t>
            </a:r>
            <a:r>
              <a:rPr lang="ar-SY" sz="3200" dirty="0" smtClean="0">
                <a:solidFill>
                  <a:srgbClr val="203864"/>
                </a:solidFill>
                <a:cs typeface="Calibri"/>
              </a:rPr>
              <a:t>من أجل الأطفال 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الذين تقل أعمارهم عن 18 </a:t>
            </a:r>
            <a:r>
              <a:rPr lang="ar-SY" sz="3200" dirty="0" smtClean="0">
                <a:solidFill>
                  <a:srgbClr val="203864"/>
                </a:solidFill>
                <a:cs typeface="Calibri"/>
              </a:rPr>
              <a:t>عاماً 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والذين يعملون لكسب لقمة العيش أو المساهمة في ميزانية الأسرة (الأمم </a:t>
            </a:r>
            <a:r>
              <a:rPr lang="ar-SY" sz="3200" dirty="0" smtClean="0">
                <a:solidFill>
                  <a:srgbClr val="203864"/>
                </a:solidFill>
                <a:cs typeface="Calibri"/>
              </a:rPr>
              <a:t>المتحدة، </a:t>
            </a:r>
            <a:r>
              <a:rPr lang="ar-SY" sz="3200" dirty="0">
                <a:solidFill>
                  <a:srgbClr val="203864"/>
                </a:solidFill>
                <a:cs typeface="Calibri"/>
              </a:rPr>
              <a:t>2011).</a:t>
            </a:r>
            <a:endParaRPr lang="ar-SA" sz="32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0678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noProof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أسباب ظهور عمالة الأطفال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7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3647793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البطالة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 smtClean="0">
                <a:solidFill>
                  <a:srgbClr val="203864"/>
                </a:solidFill>
                <a:cs typeface="Calibri"/>
              </a:rPr>
              <a:t>الدخل المنخفض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 smtClean="0">
                <a:solidFill>
                  <a:srgbClr val="203864"/>
                </a:solidFill>
                <a:cs typeface="Calibri"/>
              </a:rPr>
              <a:t>تطلّب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سوق العمل </a:t>
            </a:r>
            <a:r>
              <a:rPr lang="ar-SY" sz="2400" dirty="0" smtClean="0">
                <a:solidFill>
                  <a:srgbClr val="203864"/>
                </a:solidFill>
                <a:cs typeface="Calibri"/>
              </a:rPr>
              <a:t>للأطفال العاملين</a:t>
            </a:r>
            <a:endParaRPr lang="ar-SY" sz="2400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النمو السكاني وفشل تنظيم الأسرة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تدني </a:t>
            </a:r>
            <a:r>
              <a:rPr lang="ar-SY" sz="2400" dirty="0" smtClean="0">
                <a:solidFill>
                  <a:srgbClr val="203864"/>
                </a:solidFill>
                <a:cs typeface="Calibri"/>
              </a:rPr>
              <a:t>المستوى التعليمي </a:t>
            </a:r>
            <a:r>
              <a:rPr lang="ar-SY" sz="2400" dirty="0">
                <a:solidFill>
                  <a:srgbClr val="203864"/>
                </a:solidFill>
                <a:cs typeface="Calibri"/>
              </a:rPr>
              <a:t>والجهل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عدم الرغبة في التعليم</a:t>
            </a:r>
          </a:p>
          <a:p>
            <a:pPr marL="457200" marR="5080" indent="-457200" algn="just" rtl="1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ar-SY" sz="2400" dirty="0">
                <a:solidFill>
                  <a:srgbClr val="203864"/>
                </a:solidFill>
                <a:cs typeface="Calibri"/>
              </a:rPr>
              <a:t>سحر العمل</a:t>
            </a:r>
            <a:endParaRPr lang="ar-SA" sz="2400" dirty="0">
              <a:solidFill>
                <a:srgbClr val="203864"/>
              </a:solidFill>
              <a:cs typeface="Calibri"/>
            </a:endParaRPr>
          </a:p>
        </p:txBody>
      </p:sp>
      <p:sp>
        <p:nvSpPr>
          <p:cNvPr id="8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</a:t>
            </a:r>
            <a:r>
              <a:rPr kumimoji="0" lang="ar-SY" sz="1050" i="0" u="none" strike="noStrike" kern="0" cap="none" spc="0" normalizeH="0" baseline="0" noProof="0" dirty="0" smtClean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للمهاجرين </a:t>
            </a:r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1" name="Resim 10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12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53790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oogle Shape;149;p5">
            <a:extLst>
              <a:ext uri="{FF2B5EF4-FFF2-40B4-BE49-F238E27FC236}">
                <a16:creationId xmlns:a16="http://schemas.microsoft.com/office/drawing/2014/main" id="{9AD76D79-9C01-4928-A062-B94EFEF7218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145" y="2287987"/>
            <a:ext cx="2473692" cy="32116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</a:t>
            </a:r>
            <a:r>
              <a:rPr kumimoji="0" lang="ar-SY" sz="1050" i="0" u="none" strike="noStrike" kern="0" cap="none" spc="0" normalizeH="0" baseline="0" noProof="0" dirty="0" smtClean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للمهاجرين </a:t>
            </a:r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8" name="Resim 7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9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143180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2800" dirty="0" smtClean="0">
                <a:solidFill>
                  <a:srgbClr val="203864"/>
                </a:solidFill>
                <a:cs typeface="Calibri"/>
              </a:rPr>
              <a:t>إن تشغيل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ا</a:t>
            </a:r>
            <a:r>
              <a:rPr lang="ar-SY" sz="2800" dirty="0" smtClean="0">
                <a:solidFill>
                  <a:srgbClr val="203864"/>
                </a:solidFill>
                <a:cs typeface="Calibri"/>
              </a:rPr>
              <a:t>لأطفال في سن مبكرة مهما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كانت </a:t>
            </a:r>
            <a:r>
              <a:rPr lang="ar-SY" sz="2800" dirty="0" smtClean="0">
                <a:solidFill>
                  <a:srgbClr val="203864"/>
                </a:solidFill>
                <a:cs typeface="Calibri"/>
              </a:rPr>
              <a:t>الأسباب؛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يتسبب في عدم قدرة الأطفال على عيش </a:t>
            </a:r>
            <a:r>
              <a:rPr lang="ar-SY" sz="2800" dirty="0" smtClean="0">
                <a:solidFill>
                  <a:srgbClr val="203864"/>
                </a:solidFill>
                <a:cs typeface="Calibri"/>
              </a:rPr>
              <a:t>طفولتهم وابتعادهم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عن التعليم </a:t>
            </a:r>
            <a:r>
              <a:rPr lang="ar-SY" sz="2800" dirty="0" smtClean="0">
                <a:solidFill>
                  <a:srgbClr val="203864"/>
                </a:solidFill>
                <a:cs typeface="Calibri"/>
              </a:rPr>
              <a:t>ويؤثر سلباً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على نموهم </a:t>
            </a:r>
            <a:r>
              <a:rPr lang="ar-SY" sz="2800" dirty="0" smtClean="0">
                <a:solidFill>
                  <a:srgbClr val="203864"/>
                </a:solidFill>
                <a:cs typeface="Calibri"/>
              </a:rPr>
              <a:t>الجسدي والنفسي.</a:t>
            </a:r>
            <a:endParaRPr lang="ar-SA" sz="28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0877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2FD79A-B0C2-884A-AD1B-16A75DBE1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Google Shape;157;p6">
            <a:extLst>
              <a:ext uri="{FF2B5EF4-FFF2-40B4-BE49-F238E27FC236}">
                <a16:creationId xmlns:a16="http://schemas.microsoft.com/office/drawing/2014/main" id="{8B3AEC1A-6B16-4ABE-B2C5-A7B999DBC6E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959191" y="2170052"/>
            <a:ext cx="2810330" cy="32351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Dikdörtgen: Köşeleri Yuvarlatılmış 4">
            <a:extLst>
              <a:ext uri="{FF2B5EF4-FFF2-40B4-BE49-F238E27FC236}">
                <a16:creationId xmlns:a16="http://schemas.microsoft.com/office/drawing/2014/main" id="{4A9C1421-6E5D-4EC3-A37F-F2378BE687B6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</a:t>
            </a:r>
            <a:r>
              <a:rPr kumimoji="0" lang="ar-SY" sz="1050" i="0" u="none" strike="noStrike" kern="0" cap="none" spc="0" normalizeH="0" baseline="0" noProof="0" dirty="0" smtClean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الصحية </a:t>
            </a:r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للمهاجرين 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13" name="Resim 12">
            <a:extLst>
              <a:ext uri="{FF2B5EF4-FFF2-40B4-BE49-F238E27FC236}">
                <a16:creationId xmlns:a16="http://schemas.microsoft.com/office/drawing/2014/main" id="{559CF62E-39FA-4B4C-81F0-83DFC757C6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5084" y="5822770"/>
            <a:ext cx="1067586" cy="181394"/>
          </a:xfrm>
          <a:prstGeom prst="rect">
            <a:avLst/>
          </a:prstGeom>
        </p:spPr>
      </p:pic>
      <p:sp>
        <p:nvSpPr>
          <p:cNvPr id="14" name="Dikdörtgen: Köşeleri Yuvarlatılmış 6">
            <a:extLst>
              <a:ext uri="{FF2B5EF4-FFF2-40B4-BE49-F238E27FC236}">
                <a16:creationId xmlns:a16="http://schemas.microsoft.com/office/drawing/2014/main" id="{E69EDA28-2727-4C04-AFBC-B901C5B513ED}"/>
              </a:ext>
            </a:extLst>
          </p:cNvPr>
          <p:cNvSpPr/>
          <p:nvPr/>
        </p:nvSpPr>
        <p:spPr>
          <a:xfrm>
            <a:off x="1840590" y="5822770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noProof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العنف والطفل العامل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6988629" y="2179490"/>
            <a:ext cx="4530072" cy="221663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2700" dirty="0" smtClean="0">
                <a:solidFill>
                  <a:srgbClr val="203864"/>
                </a:solidFill>
                <a:cs typeface="Calibri"/>
              </a:rPr>
              <a:t>إن العنف عبارة عن مفهوم </a:t>
            </a:r>
            <a:r>
              <a:rPr lang="ar-SY" sz="2700" dirty="0">
                <a:solidFill>
                  <a:srgbClr val="203864"/>
                </a:solidFill>
                <a:cs typeface="Calibri"/>
              </a:rPr>
              <a:t>ينتهك حقوق الفرد ويعيق تطوره </a:t>
            </a:r>
            <a:r>
              <a:rPr lang="ar-SY" sz="2700" dirty="0" smtClean="0">
                <a:solidFill>
                  <a:srgbClr val="203864"/>
                </a:solidFill>
                <a:cs typeface="Calibri"/>
              </a:rPr>
              <a:t>الحر. إن </a:t>
            </a:r>
            <a:r>
              <a:rPr lang="ar-SY" sz="2700" dirty="0">
                <a:solidFill>
                  <a:srgbClr val="203864"/>
                </a:solidFill>
                <a:cs typeface="Calibri"/>
              </a:rPr>
              <a:t>عمالة الأطفال هي مثال على العنف الاقتصادي ويمكن أن </a:t>
            </a:r>
            <a:r>
              <a:rPr lang="ar-SY" sz="2700" dirty="0" smtClean="0">
                <a:solidFill>
                  <a:srgbClr val="203864"/>
                </a:solidFill>
                <a:cs typeface="Calibri"/>
              </a:rPr>
              <a:t>يترافق مع العنف </a:t>
            </a:r>
            <a:r>
              <a:rPr lang="ar-SY" sz="2700" dirty="0">
                <a:solidFill>
                  <a:srgbClr val="203864"/>
                </a:solidFill>
                <a:cs typeface="Calibri"/>
              </a:rPr>
              <a:t>الجسدي والجنسي والإهمال </a:t>
            </a:r>
            <a:r>
              <a:rPr lang="ar-SY" sz="2700" dirty="0" smtClean="0">
                <a:solidFill>
                  <a:srgbClr val="203864"/>
                </a:solidFill>
                <a:cs typeface="Calibri"/>
              </a:rPr>
              <a:t>والاستغلال.</a:t>
            </a:r>
            <a:endParaRPr lang="ar-SA" sz="27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450054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</a:t>
            </a:r>
            <a:r>
              <a:rPr kumimoji="0" lang="ar-SY" sz="1050" i="0" u="none" strike="noStrike" kern="0" cap="none" spc="0" normalizeH="0" baseline="0" noProof="0" dirty="0" smtClean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للمهاجرين </a:t>
            </a:r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noProof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العنف والطفل العامل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229357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2800" dirty="0" smtClean="0">
                <a:solidFill>
                  <a:srgbClr val="203864"/>
                </a:solidFill>
                <a:cs typeface="Calibri"/>
              </a:rPr>
              <a:t>يمنع العمل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الطفل من الذهاب إلى </a:t>
            </a:r>
            <a:r>
              <a:rPr lang="ar-SY" sz="2800" dirty="0" smtClean="0">
                <a:solidFill>
                  <a:srgbClr val="203864"/>
                </a:solidFill>
                <a:cs typeface="Calibri"/>
              </a:rPr>
              <a:t>المدرسة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ويستنزف </a:t>
            </a:r>
            <a:r>
              <a:rPr lang="ar-SY" sz="2800" dirty="0" smtClean="0">
                <a:solidFill>
                  <a:srgbClr val="203864"/>
                </a:solidFill>
                <a:cs typeface="Calibri"/>
              </a:rPr>
              <a:t>قوته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ويعرضه لمخاطر صحية مختلفة </a:t>
            </a:r>
            <a:r>
              <a:rPr lang="ar-SY" sz="2800" dirty="0" smtClean="0">
                <a:solidFill>
                  <a:srgbClr val="203864"/>
                </a:solidFill>
                <a:cs typeface="Calibri"/>
              </a:rPr>
              <a:t>وللضغط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والعنف </a:t>
            </a:r>
            <a:r>
              <a:rPr lang="ar-SY" sz="2800" dirty="0" smtClean="0">
                <a:solidFill>
                  <a:srgbClr val="203864"/>
                </a:solidFill>
                <a:cs typeface="Calibri"/>
              </a:rPr>
              <a:t>الجسدي وحتى المضايقات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في </a:t>
            </a:r>
            <a:r>
              <a:rPr lang="ar-SY" sz="2800" dirty="0" smtClean="0">
                <a:solidFill>
                  <a:srgbClr val="203864"/>
                </a:solidFill>
                <a:cs typeface="Calibri"/>
              </a:rPr>
              <a:t>العمل أحياناً.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هذه هي السنوات التي </a:t>
            </a:r>
            <a:r>
              <a:rPr lang="ar-SY" sz="2800" dirty="0" smtClean="0">
                <a:solidFill>
                  <a:srgbClr val="203864"/>
                </a:solidFill>
                <a:cs typeface="Calibri"/>
              </a:rPr>
              <a:t>عليه أن يقضيها في التعليم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والرياضة والألعاب والتواصل الاجتماعي والتطور (</a:t>
            </a:r>
            <a:r>
              <a:rPr lang="tr-TR" sz="2800" dirty="0" err="1">
                <a:solidFill>
                  <a:srgbClr val="203864"/>
                </a:solidFill>
                <a:cs typeface="Calibri"/>
              </a:rPr>
              <a:t>Graitcer</a:t>
            </a:r>
            <a:r>
              <a:rPr lang="tr-TR" sz="2800" dirty="0">
                <a:solidFill>
                  <a:srgbClr val="203864"/>
                </a:solidFill>
                <a:cs typeface="Calibri"/>
              </a:rPr>
              <a:t>، </a:t>
            </a:r>
            <a:r>
              <a:rPr lang="tr-TR" sz="2800" dirty="0" err="1">
                <a:solidFill>
                  <a:srgbClr val="203864"/>
                </a:solidFill>
                <a:cs typeface="Calibri"/>
              </a:rPr>
              <a:t>Lerer</a:t>
            </a:r>
            <a:r>
              <a:rPr lang="tr-TR" sz="2800" dirty="0">
                <a:solidFill>
                  <a:srgbClr val="203864"/>
                </a:solidFill>
                <a:cs typeface="Calibri"/>
              </a:rPr>
              <a:t>، </a:t>
            </a:r>
            <a:r>
              <a:rPr lang="tr-TR" sz="2800" dirty="0" smtClean="0">
                <a:solidFill>
                  <a:srgbClr val="203864"/>
                </a:solidFill>
                <a:cs typeface="Calibri"/>
              </a:rPr>
              <a:t>1998</a:t>
            </a:r>
            <a:r>
              <a:rPr lang="ar-SY" sz="2800" dirty="0" smtClean="0">
                <a:solidFill>
                  <a:srgbClr val="203864"/>
                </a:solidFill>
                <a:cs typeface="Calibri"/>
              </a:rPr>
              <a:t>).</a:t>
            </a:r>
            <a:endParaRPr lang="ar-SA" sz="28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92707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</a:t>
            </a:r>
            <a:r>
              <a:rPr kumimoji="0" lang="ar-SY" sz="1050" i="0" u="none" strike="noStrike" kern="0" cap="none" spc="0" normalizeH="0" baseline="0" noProof="0" dirty="0" smtClean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للمهاجرين </a:t>
            </a:r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noProof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العنف والطفل العامل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3016852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600"/>
              </a:spcBef>
            </a:pPr>
            <a:r>
              <a:rPr lang="ar-SY" dirty="0">
                <a:solidFill>
                  <a:srgbClr val="203864"/>
                </a:solidFill>
                <a:cs typeface="Calibri"/>
              </a:rPr>
              <a:t>يمكن سرد أشكال العنف الجسدي والعاطفي الذي يعاني منه الأطفال العاملون على النحو التالي:</a:t>
            </a: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dirty="0">
                <a:solidFill>
                  <a:srgbClr val="203864"/>
                </a:solidFill>
                <a:cs typeface="Calibri"/>
              </a:rPr>
              <a:t>عدم </a:t>
            </a:r>
            <a:r>
              <a:rPr lang="ar-SY" dirty="0" smtClean="0">
                <a:solidFill>
                  <a:srgbClr val="203864"/>
                </a:solidFill>
                <a:cs typeface="Calibri"/>
              </a:rPr>
              <a:t>القدرة على خلق </a:t>
            </a:r>
            <a:r>
              <a:rPr lang="ar-SY" dirty="0">
                <a:solidFill>
                  <a:srgbClr val="203864"/>
                </a:solidFill>
                <a:cs typeface="Calibri"/>
              </a:rPr>
              <a:t>البيئة الطبيعية التي يتطلبها النمو العاطفي </a:t>
            </a:r>
            <a:r>
              <a:rPr lang="ar-SY" dirty="0" smtClean="0">
                <a:solidFill>
                  <a:srgbClr val="203864"/>
                </a:solidFill>
                <a:cs typeface="Calibri"/>
              </a:rPr>
              <a:t>للطفل </a:t>
            </a:r>
            <a:r>
              <a:rPr lang="ar-SY" dirty="0">
                <a:solidFill>
                  <a:srgbClr val="203864"/>
                </a:solidFill>
                <a:cs typeface="Calibri"/>
              </a:rPr>
              <a:t>والتشكيك في هوية وسلوك الطفل </a:t>
            </a:r>
            <a:r>
              <a:rPr lang="ar-SY" dirty="0" smtClean="0">
                <a:solidFill>
                  <a:srgbClr val="203864"/>
                </a:solidFill>
                <a:cs typeface="Calibri"/>
              </a:rPr>
              <a:t>المتغرّب والإحراج والإذلال وما إلى ذلك.</a:t>
            </a: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dirty="0" smtClean="0">
                <a:solidFill>
                  <a:srgbClr val="203864"/>
                </a:solidFill>
                <a:cs typeface="Calibri"/>
              </a:rPr>
              <a:t>إن عدم إطاعتهم </a:t>
            </a:r>
            <a:r>
              <a:rPr lang="ar-SY" dirty="0">
                <a:solidFill>
                  <a:srgbClr val="203864"/>
                </a:solidFill>
                <a:cs typeface="Calibri"/>
              </a:rPr>
              <a:t>إحدى القواعد العديدة التي </a:t>
            </a:r>
            <a:r>
              <a:rPr lang="ar-SY" dirty="0" smtClean="0">
                <a:solidFill>
                  <a:srgbClr val="203864"/>
                </a:solidFill>
                <a:cs typeface="Calibri"/>
              </a:rPr>
              <a:t>يضعها </a:t>
            </a:r>
            <a:r>
              <a:rPr lang="ar-SY" dirty="0">
                <a:solidFill>
                  <a:srgbClr val="203864"/>
                </a:solidFill>
                <a:cs typeface="Calibri"/>
              </a:rPr>
              <a:t>الكبار يؤدي </a:t>
            </a:r>
            <a:r>
              <a:rPr lang="ar-SY" dirty="0" smtClean="0">
                <a:solidFill>
                  <a:srgbClr val="203864"/>
                </a:solidFill>
                <a:cs typeface="Calibri"/>
              </a:rPr>
              <a:t>إلى </a:t>
            </a:r>
            <a:r>
              <a:rPr lang="ar-SY" u="sng" dirty="0" smtClean="0">
                <a:solidFill>
                  <a:srgbClr val="203864"/>
                </a:solidFill>
                <a:cs typeface="Calibri"/>
              </a:rPr>
              <a:t>تعرضهم للعقاب</a:t>
            </a:r>
            <a:r>
              <a:rPr lang="ar-SY" dirty="0" smtClean="0">
                <a:solidFill>
                  <a:srgbClr val="203864"/>
                </a:solidFill>
                <a:cs typeface="Calibri"/>
              </a:rPr>
              <a:t>.</a:t>
            </a:r>
            <a:endParaRPr lang="ar-SY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dirty="0">
                <a:solidFill>
                  <a:srgbClr val="203864"/>
                </a:solidFill>
                <a:cs typeface="Calibri"/>
              </a:rPr>
              <a:t>قد </a:t>
            </a:r>
            <a:r>
              <a:rPr lang="ar-SY" dirty="0" smtClean="0">
                <a:solidFill>
                  <a:srgbClr val="203864"/>
                </a:solidFill>
                <a:cs typeface="Calibri"/>
              </a:rPr>
              <a:t>يقوم زملاء الأطفال في العمل باستخدامهم في أعمال السخرة أو </a:t>
            </a:r>
            <a:r>
              <a:rPr lang="ar-SY" dirty="0">
                <a:solidFill>
                  <a:srgbClr val="203864"/>
                </a:solidFill>
                <a:cs typeface="Calibri"/>
              </a:rPr>
              <a:t>الأعمال القذرة أو الثقيلة أو غير مدفوعة الأجر.</a:t>
            </a: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dirty="0" smtClean="0">
                <a:solidFill>
                  <a:srgbClr val="203864"/>
                </a:solidFill>
                <a:cs typeface="Calibri"/>
              </a:rPr>
              <a:t>نظراً لعمل الطفل </a:t>
            </a:r>
            <a:r>
              <a:rPr lang="ar-SY" dirty="0">
                <a:solidFill>
                  <a:srgbClr val="203864"/>
                </a:solidFill>
                <a:cs typeface="Calibri"/>
              </a:rPr>
              <a:t>بشكل غير </a:t>
            </a:r>
            <a:r>
              <a:rPr lang="ar-SY" dirty="0" smtClean="0">
                <a:solidFill>
                  <a:srgbClr val="203864"/>
                </a:solidFill>
                <a:cs typeface="Calibri"/>
              </a:rPr>
              <a:t>رسمي، </a:t>
            </a:r>
            <a:r>
              <a:rPr lang="ar-SY" dirty="0">
                <a:solidFill>
                  <a:srgbClr val="203864"/>
                </a:solidFill>
                <a:cs typeface="Calibri"/>
              </a:rPr>
              <a:t>فإنه يمنح سنوات ثمينة من حياته للعمل </a:t>
            </a:r>
            <a:r>
              <a:rPr lang="ar-SY" b="1" dirty="0">
                <a:solidFill>
                  <a:srgbClr val="203864"/>
                </a:solidFill>
                <a:cs typeface="Calibri"/>
              </a:rPr>
              <a:t>دون أي ضمان اجتماعي</a:t>
            </a:r>
            <a:r>
              <a:rPr lang="ar-SY" dirty="0">
                <a:solidFill>
                  <a:srgbClr val="203864"/>
                </a:solidFill>
                <a:cs typeface="Calibri"/>
              </a:rPr>
              <a:t> ولا يمكنه الاستفادة من حقوق </a:t>
            </a:r>
            <a:r>
              <a:rPr lang="ar-SY" dirty="0" smtClean="0">
                <a:solidFill>
                  <a:srgbClr val="203864"/>
                </a:solidFill>
                <a:cs typeface="Calibri"/>
              </a:rPr>
              <a:t>العمال.</a:t>
            </a:r>
            <a:endParaRPr lang="ar-SY" dirty="0">
              <a:solidFill>
                <a:srgbClr val="203864"/>
              </a:solidFill>
              <a:cs typeface="Calibri"/>
            </a:endParaRPr>
          </a:p>
          <a:p>
            <a:pPr marL="457200" marR="5080" indent="-457200" algn="just" rtl="1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ar-SY" dirty="0">
                <a:solidFill>
                  <a:srgbClr val="203864"/>
                </a:solidFill>
                <a:cs typeface="Calibri"/>
              </a:rPr>
              <a:t>التمييز الجنسي؛ </a:t>
            </a:r>
            <a:r>
              <a:rPr lang="ar-SY" dirty="0" smtClean="0">
                <a:solidFill>
                  <a:srgbClr val="203864"/>
                </a:solidFill>
                <a:cs typeface="Calibri"/>
              </a:rPr>
              <a:t>التخويف والإساءة والتحرش والاغتصاب وما إلى ذلك.</a:t>
            </a:r>
            <a:endParaRPr lang="ar-SA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10930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</a:t>
            </a:r>
            <a:r>
              <a:rPr kumimoji="0" lang="ar-SY" sz="1050" i="0" u="none" strike="noStrike" kern="0" cap="none" spc="0" normalizeH="0" baseline="0" noProof="0" dirty="0" smtClean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للمهاجرين </a:t>
            </a:r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noProof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العنف والطفل العامل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3340017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L="342900" marR="5080" indent="-342900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يقوم الطفل بقمع الوضع القائم من أجل التخلص من تأثير </a:t>
            </a:r>
            <a:r>
              <a:rPr lang="ar-SY" sz="2200" dirty="0" smtClean="0">
                <a:solidFill>
                  <a:srgbClr val="203864"/>
                </a:solidFill>
                <a:cs typeface="Calibri"/>
              </a:rPr>
              <a:t>العنف ويؤدي هذا القمع إلى إعادة تدوير في مرحلة ما؛ يتكون لدى الشخص شعور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بالكراهية والإذلال تجاه النفس. </a:t>
            </a:r>
            <a:r>
              <a:rPr lang="ar-SY" sz="2200" dirty="0" smtClean="0">
                <a:solidFill>
                  <a:srgbClr val="203864"/>
                </a:solidFill>
                <a:cs typeface="Calibri"/>
              </a:rPr>
              <a:t>تتطور في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الوقت </a:t>
            </a:r>
            <a:r>
              <a:rPr lang="ar-SY" sz="2200" dirty="0" smtClean="0">
                <a:solidFill>
                  <a:srgbClr val="203864"/>
                </a:solidFill>
                <a:cs typeface="Calibri"/>
              </a:rPr>
              <a:t>نفسه،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ظاهرة </a:t>
            </a:r>
            <a:r>
              <a:rPr lang="ar-SY" sz="2200" dirty="0" smtClean="0">
                <a:solidFill>
                  <a:srgbClr val="203864"/>
                </a:solidFill>
                <a:cs typeface="Calibri"/>
              </a:rPr>
              <a:t>عنف ضد البيئة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لا يمكن السيطرة </a:t>
            </a:r>
            <a:r>
              <a:rPr lang="ar-SY" sz="2200" dirty="0" smtClean="0">
                <a:solidFill>
                  <a:srgbClr val="203864"/>
                </a:solidFill>
                <a:cs typeface="Calibri"/>
              </a:rPr>
              <a:t>عليها لدى الطفل كرد فعل.</a:t>
            </a:r>
            <a:endParaRPr lang="ar-SY" sz="2200" dirty="0">
              <a:solidFill>
                <a:srgbClr val="203864"/>
              </a:solidFill>
              <a:cs typeface="Calibri"/>
            </a:endParaRPr>
          </a:p>
          <a:p>
            <a:pPr marL="342900" marR="5080" indent="-342900" algn="just" rtl="1">
              <a:spcBef>
                <a:spcPts val="1200"/>
              </a:spcBef>
              <a:buFont typeface="Wingdings" panose="05000000000000000000" pitchFamily="2" charset="2"/>
              <a:buChar char="ü"/>
            </a:pPr>
            <a:r>
              <a:rPr lang="ar-SY" sz="2200" dirty="0">
                <a:solidFill>
                  <a:srgbClr val="203864"/>
                </a:solidFill>
                <a:cs typeface="Calibri"/>
              </a:rPr>
              <a:t>قد يؤدي تعرض الطفل للعنف في </a:t>
            </a:r>
            <a:r>
              <a:rPr lang="ar-SY" sz="2200" dirty="0" smtClean="0">
                <a:solidFill>
                  <a:srgbClr val="203864"/>
                </a:solidFill>
                <a:cs typeface="Calibri"/>
              </a:rPr>
              <a:t>حياته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العملية إلى تفتيت الذات بعد مرحلة </a:t>
            </a:r>
            <a:r>
              <a:rPr lang="ar-SY" sz="2200" dirty="0" smtClean="0">
                <a:solidFill>
                  <a:srgbClr val="203864"/>
                </a:solidFill>
                <a:cs typeface="Calibri"/>
              </a:rPr>
              <a:t>معينة؛ لأنه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يصبح من الصعب تحمل الألم عند تتجاوز حد </a:t>
            </a:r>
            <a:r>
              <a:rPr lang="ar-SY" sz="2200" dirty="0" smtClean="0">
                <a:solidFill>
                  <a:srgbClr val="203864"/>
                </a:solidFill>
                <a:cs typeface="Calibri"/>
              </a:rPr>
              <a:t>معين.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وفي هذه </a:t>
            </a:r>
            <a:r>
              <a:rPr lang="ar-SY" sz="2200" dirty="0" smtClean="0">
                <a:solidFill>
                  <a:srgbClr val="203864"/>
                </a:solidFill>
                <a:cs typeface="Calibri"/>
              </a:rPr>
              <a:t>الحالة،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تُترك </a:t>
            </a:r>
            <a:r>
              <a:rPr lang="ar-SY" sz="2200" dirty="0" smtClean="0">
                <a:solidFill>
                  <a:srgbClr val="203864"/>
                </a:solidFill>
                <a:cs typeface="Calibri"/>
              </a:rPr>
              <a:t>الحماسة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والعواطف </a:t>
            </a:r>
            <a:r>
              <a:rPr lang="ar-SY" sz="2200" dirty="0" smtClean="0">
                <a:solidFill>
                  <a:srgbClr val="203864"/>
                </a:solidFill>
                <a:cs typeface="Calibri"/>
              </a:rPr>
              <a:t>جانباً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ويبدأ </a:t>
            </a:r>
            <a:r>
              <a:rPr lang="ar-SY" sz="2200" dirty="0" smtClean="0">
                <a:solidFill>
                  <a:srgbClr val="203864"/>
                </a:solidFill>
                <a:cs typeface="Calibri"/>
              </a:rPr>
              <a:t>التصرف بسلوك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خالٍ من المشاعر. هذه هي النقطة التي يبدأ فيها </a:t>
            </a:r>
            <a:r>
              <a:rPr lang="ar-SY" sz="2200" dirty="0" smtClean="0">
                <a:solidFill>
                  <a:srgbClr val="203864"/>
                </a:solidFill>
                <a:cs typeface="Calibri"/>
              </a:rPr>
              <a:t>استقرار الشعور بالفراغ الداخلي والذي سينقل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الشخص إلى حالة الاكتئاب </a:t>
            </a:r>
            <a:r>
              <a:rPr lang="ar-SY" sz="2200" dirty="0" smtClean="0">
                <a:solidFill>
                  <a:srgbClr val="203864"/>
                </a:solidFill>
                <a:cs typeface="Calibri"/>
              </a:rPr>
              <a:t>وفقدان </a:t>
            </a:r>
            <a:r>
              <a:rPr lang="ar-SY" sz="2200" dirty="0">
                <a:solidFill>
                  <a:srgbClr val="203864"/>
                </a:solidFill>
                <a:cs typeface="Calibri"/>
              </a:rPr>
              <a:t>العلاقة الذاتية.</a:t>
            </a:r>
            <a:endParaRPr lang="ar-SA" sz="22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18372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Dikdörtgen: Köşeleri Yuvarlatılmış 5">
            <a:extLst>
              <a:ext uri="{FF2B5EF4-FFF2-40B4-BE49-F238E27FC236}">
                <a16:creationId xmlns:a16="http://schemas.microsoft.com/office/drawing/2014/main" id="{E1213C11-2012-4F42-BC16-DC42F5E909A7}"/>
              </a:ext>
            </a:extLst>
          </p:cNvPr>
          <p:cNvSpPr/>
          <p:nvPr/>
        </p:nvSpPr>
        <p:spPr>
          <a:xfrm>
            <a:off x="1595030" y="6154480"/>
            <a:ext cx="2711977" cy="14273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rtl="1"/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دعم الخدمات الصحية </a:t>
            </a:r>
            <a:r>
              <a:rPr kumimoji="0" lang="ar-SY" sz="1050" i="0" u="none" strike="noStrike" kern="0" cap="none" spc="0" normalizeH="0" baseline="0" noProof="0" dirty="0" smtClean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للمهاجرين </a:t>
            </a:r>
            <a:r>
              <a:rPr kumimoji="0" lang="ar-SY" sz="1050" i="0" u="none" strike="noStrike" kern="0" cap="none" spc="0" normalizeH="0" baseline="0" noProof="0" dirty="0">
                <a:ln>
                  <a:noFill/>
                </a:ln>
                <a:solidFill>
                  <a:srgbClr val="3A6798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في تركيا</a:t>
            </a:r>
            <a:endParaRPr kumimoji="0" lang="ar-SA" sz="1050" i="0" u="none" strike="noStrike" kern="0" cap="none" spc="0" normalizeH="0" baseline="0" noProof="0" dirty="0">
              <a:ln>
                <a:noFill/>
              </a:ln>
              <a:solidFill>
                <a:srgbClr val="3A6798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E68402E9-C564-4637-8058-CAE1FE97A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4440" y="5824579"/>
            <a:ext cx="1188230" cy="185906"/>
          </a:xfrm>
          <a:prstGeom prst="rect">
            <a:avLst/>
          </a:prstGeom>
        </p:spPr>
      </p:pic>
      <p:sp>
        <p:nvSpPr>
          <p:cNvPr id="7" name="Dikdörtgen: Köşeleri Yuvarlatılmış 9">
            <a:extLst>
              <a:ext uri="{FF2B5EF4-FFF2-40B4-BE49-F238E27FC236}">
                <a16:creationId xmlns:a16="http://schemas.microsoft.com/office/drawing/2014/main" id="{174B8EE8-2542-4CD3-B21D-97022E8E6634}"/>
              </a:ext>
            </a:extLst>
          </p:cNvPr>
          <p:cNvSpPr/>
          <p:nvPr/>
        </p:nvSpPr>
        <p:spPr>
          <a:xfrm>
            <a:off x="1840590" y="5824578"/>
            <a:ext cx="999905" cy="18139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TR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rtl="1"/>
            <a:r>
              <a:rPr kumimoji="0" lang="ar-SY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مشروع </a:t>
            </a:r>
            <a:r>
              <a:rPr kumimoji="0" lang="tr-T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j-ea"/>
                <a:cs typeface="Calibri"/>
              </a:rPr>
              <a:t>SIHHAT</a:t>
            </a:r>
            <a:endParaRPr kumimoji="0" lang="ar-SA" sz="11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DEC62BFB-F9B9-4430-B8B4-A898E198641E}"/>
              </a:ext>
            </a:extLst>
          </p:cNvPr>
          <p:cNvSpPr/>
          <p:nvPr/>
        </p:nvSpPr>
        <p:spPr>
          <a:xfrm>
            <a:off x="320843" y="2152263"/>
            <a:ext cx="3197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rtl="1"/>
            <a:r>
              <a:rPr lang="ar-SY" sz="4000" b="1" kern="0" noProof="0" dirty="0" smtClean="0">
                <a:solidFill>
                  <a:schemeClr val="bg1"/>
                </a:solidFill>
                <a:latin typeface="Calibri"/>
                <a:ea typeface="+mj-ea"/>
                <a:cs typeface="Calibri"/>
              </a:rPr>
              <a:t>العنف والطفل العامل</a:t>
            </a:r>
            <a:endParaRPr kumimoji="0" lang="ar-SA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j-ea"/>
              <a:cs typeface="Calibri"/>
            </a:endParaRPr>
          </a:p>
        </p:txBody>
      </p:sp>
      <p:sp>
        <p:nvSpPr>
          <p:cNvPr id="11" name="object 4">
            <a:extLst>
              <a:ext uri="{FF2B5EF4-FFF2-40B4-BE49-F238E27FC236}">
                <a16:creationId xmlns:a16="http://schemas.microsoft.com/office/drawing/2014/main" id="{BDB47244-EED1-4FD9-9A5B-C900E30E2C72}"/>
              </a:ext>
            </a:extLst>
          </p:cNvPr>
          <p:cNvSpPr txBox="1"/>
          <p:nvPr/>
        </p:nvSpPr>
        <p:spPr>
          <a:xfrm>
            <a:off x="4572000" y="2179490"/>
            <a:ext cx="6946701" cy="2724464"/>
          </a:xfrm>
          <a:prstGeom prst="rect">
            <a:avLst/>
          </a:prstGeom>
        </p:spPr>
        <p:txBody>
          <a:bodyPr vert="horz" wrap="square" lIns="0" tIns="137795" rIns="0" bIns="0" rtlCol="0">
            <a:spAutoFit/>
          </a:bodyPr>
          <a:lstStyle/>
          <a:p>
            <a:pPr marR="5080" algn="just" rtl="1">
              <a:spcBef>
                <a:spcPts val="1200"/>
              </a:spcBef>
            </a:pPr>
            <a:r>
              <a:rPr lang="ar-SY" sz="2800" dirty="0" smtClean="0">
                <a:solidFill>
                  <a:srgbClr val="203864"/>
                </a:solidFill>
                <a:cs typeface="Calibri"/>
              </a:rPr>
              <a:t>يواجه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الشباب العاملون عوامل يمكن اعتبارها سلبية من حيث تعاطي </a:t>
            </a:r>
            <a:r>
              <a:rPr lang="ar-SY" sz="2800" dirty="0" smtClean="0">
                <a:solidFill>
                  <a:srgbClr val="203864"/>
                </a:solidFill>
                <a:cs typeface="Calibri"/>
              </a:rPr>
              <a:t>الكحول نتيجة ابتعادهم عن الأوساط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الاجتماعية التي يُتوقع </a:t>
            </a:r>
            <a:r>
              <a:rPr lang="ar-SY" sz="2800" dirty="0" smtClean="0">
                <a:solidFill>
                  <a:srgbClr val="203864"/>
                </a:solidFill>
                <a:cs typeface="Calibri"/>
              </a:rPr>
              <a:t>أن تكون خاضعة للسيطرة كالأسرة والمدرسة.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يمكن </a:t>
            </a:r>
            <a:r>
              <a:rPr lang="ar-SY" sz="2800" dirty="0" smtClean="0">
                <a:solidFill>
                  <a:srgbClr val="203864"/>
                </a:solidFill>
                <a:cs typeface="Calibri"/>
              </a:rPr>
              <a:t>أن يترافق تحمل الشباب لمسؤوليات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البالغين من خلال مشاركتهم في الحياة </a:t>
            </a:r>
            <a:r>
              <a:rPr lang="ar-SY" sz="2800" dirty="0" smtClean="0">
                <a:solidFill>
                  <a:srgbClr val="203864"/>
                </a:solidFill>
                <a:cs typeface="Calibri"/>
              </a:rPr>
              <a:t>العملية مع </a:t>
            </a:r>
            <a:r>
              <a:rPr lang="ar-SY" sz="2800" dirty="0" smtClean="0">
                <a:solidFill>
                  <a:srgbClr val="FF0000"/>
                </a:solidFill>
                <a:cs typeface="Calibri"/>
              </a:rPr>
              <a:t>تعاطي الكحول</a:t>
            </a:r>
            <a:r>
              <a:rPr lang="ar-SY" sz="2800" dirty="0" smtClean="0">
                <a:solidFill>
                  <a:srgbClr val="203864"/>
                </a:solidFill>
                <a:cs typeface="Calibri"/>
              </a:rPr>
              <a:t> الذي ينظر إليه بشكل عام </a:t>
            </a:r>
            <a:r>
              <a:rPr lang="ar-SY" sz="2800" dirty="0">
                <a:solidFill>
                  <a:srgbClr val="203864"/>
                </a:solidFill>
                <a:cs typeface="Calibri"/>
              </a:rPr>
              <a:t>على أنه سلوك بالغ.</a:t>
            </a:r>
            <a:endParaRPr lang="ar-SA" sz="2800" dirty="0">
              <a:solidFill>
                <a:srgbClr val="203864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262610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494</TotalTime>
  <Words>762</Words>
  <Application>Microsoft Office PowerPoint</Application>
  <PresentationFormat>Geniş ekran</PresentationFormat>
  <Paragraphs>60</Paragraphs>
  <Slides>11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SGDD-USER</cp:lastModifiedBy>
  <cp:revision>80</cp:revision>
  <dcterms:created xsi:type="dcterms:W3CDTF">2020-11-02T08:42:42Z</dcterms:created>
  <dcterms:modified xsi:type="dcterms:W3CDTF">2023-01-06T07:23:40Z</dcterms:modified>
</cp:coreProperties>
</file>